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58" r:id="rId4"/>
    <p:sldId id="259" r:id="rId5"/>
    <p:sldId id="260" r:id="rId6"/>
    <p:sldId id="261" r:id="rId7"/>
    <p:sldId id="262" r:id="rId8"/>
    <p:sldId id="263" r:id="rId9"/>
    <p:sldId id="264" r:id="rId10"/>
    <p:sldId id="268" r:id="rId11"/>
    <p:sldId id="265"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54" d="100"/>
          <a:sy n="154" d="100"/>
        </p:scale>
        <p:origin x="51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5/18/2025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mailto:m_nithila@yahoo.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558" y="4408158"/>
            <a:ext cx="8534400" cy="1507067"/>
          </a:xfrm>
        </p:spPr>
        <p:txBody>
          <a:bodyPr>
            <a:noAutofit/>
          </a:bodyPr>
          <a:lstStyle/>
          <a:p>
            <a:pPr algn="ctr"/>
            <a:r>
              <a:rPr lang="en-US" sz="6600" dirty="0"/>
              <a:t>THE SUN SHINES</a:t>
            </a:r>
            <a:br>
              <a:rPr lang="en-US" sz="6600" dirty="0"/>
            </a:br>
            <a:endParaRPr lang="en-GB" sz="6600" dirty="0"/>
          </a:p>
        </p:txBody>
      </p:sp>
      <p:sp>
        <p:nvSpPr>
          <p:cNvPr id="3" name="Content Placeholder 2"/>
          <p:cNvSpPr>
            <a:spLocks noGrp="1"/>
          </p:cNvSpPr>
          <p:nvPr>
            <p:ph idx="1"/>
          </p:nvPr>
        </p:nvSpPr>
        <p:spPr>
          <a:xfrm>
            <a:off x="1911650" y="792891"/>
            <a:ext cx="8534400" cy="3615267"/>
          </a:xfrm>
        </p:spPr>
        <p:txBody>
          <a:bodyPr/>
          <a:lstStyle/>
          <a:p>
            <a:pPr marL="0" indent="0" algn="ctr">
              <a:buNone/>
            </a:pPr>
            <a:r>
              <a:rPr lang="en-US" sz="4800" b="1" dirty="0"/>
              <a:t>Revd. Fr. M. T. </a:t>
            </a:r>
            <a:r>
              <a:rPr lang="en-US" sz="4800" b="1" dirty="0" err="1"/>
              <a:t>Sarathjeevan</a:t>
            </a:r>
            <a:endParaRPr lang="en-US" sz="4800" b="1" dirty="0"/>
          </a:p>
          <a:p>
            <a:pPr marL="0" indent="0" algn="ctr">
              <a:buNone/>
            </a:pPr>
            <a:r>
              <a:rPr lang="en-US" dirty="0"/>
              <a:t>A Diocesan Priest, Diocese of Jaffna, Sri Lanka</a:t>
            </a:r>
          </a:p>
          <a:p>
            <a:pPr marL="0" indent="0" algn="ctr">
              <a:buNone/>
            </a:pPr>
            <a:r>
              <a:rPr lang="en-US" dirty="0"/>
              <a:t>Birth: 13 – May - 1968 </a:t>
            </a:r>
          </a:p>
          <a:p>
            <a:pPr marL="0" indent="0" algn="ctr">
              <a:buNone/>
            </a:pPr>
            <a:r>
              <a:rPr lang="en-US" dirty="0"/>
              <a:t>Death: 18 – May – 2009</a:t>
            </a:r>
          </a:p>
          <a:p>
            <a:pPr marL="0" indent="0" algn="ctr">
              <a:buNone/>
            </a:pPr>
            <a:r>
              <a:rPr lang="en-US" dirty="0"/>
              <a:t>Ordination: 14 – May 2003</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92065">
            <a:off x="159582" y="2354161"/>
            <a:ext cx="2792789" cy="2094592"/>
          </a:xfrm>
          <a:prstGeom prst="rect">
            <a:avLst/>
          </a:prstGeom>
        </p:spPr>
      </p:pic>
    </p:spTree>
    <p:extLst>
      <p:ext uri="{BB962C8B-B14F-4D97-AF65-F5344CB8AC3E}">
        <p14:creationId xmlns:p14="http://schemas.microsoft.com/office/powerpoint/2010/main" val="2819532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Pre-schools</a:t>
            </a:r>
            <a:endParaRPr lang="en-GB" dirty="0"/>
          </a:p>
        </p:txBody>
      </p:sp>
      <p:sp>
        <p:nvSpPr>
          <p:cNvPr id="3" name="Content Placeholder 2"/>
          <p:cNvSpPr>
            <a:spLocks noGrp="1"/>
          </p:cNvSpPr>
          <p:nvPr>
            <p:ph idx="1"/>
          </p:nvPr>
        </p:nvSpPr>
        <p:spPr>
          <a:xfrm>
            <a:off x="132276" y="196563"/>
            <a:ext cx="8534400" cy="2843200"/>
          </a:xfrm>
        </p:spPr>
        <p:txBody>
          <a:bodyPr/>
          <a:lstStyle/>
          <a:p>
            <a:r>
              <a:rPr lang="en-US" dirty="0"/>
              <a:t>Fr. </a:t>
            </a:r>
            <a:r>
              <a:rPr lang="en-US" dirty="0" err="1"/>
              <a:t>Sarathjeevan</a:t>
            </a:r>
            <a:r>
              <a:rPr lang="en-US" dirty="0"/>
              <a:t> </a:t>
            </a:r>
            <a:r>
              <a:rPr lang="en-US" dirty="0" err="1"/>
              <a:t>Tharisanam</a:t>
            </a:r>
            <a:r>
              <a:rPr lang="en-US" dirty="0"/>
              <a:t> Pre-school – </a:t>
            </a:r>
            <a:r>
              <a:rPr lang="en-US" dirty="0" err="1"/>
              <a:t>Punkudutivu</a:t>
            </a:r>
            <a:r>
              <a:rPr lang="en-US" dirty="0"/>
              <a:t>: a generous parishioner donated land to Fr. </a:t>
            </a:r>
            <a:r>
              <a:rPr lang="en-US" dirty="0" err="1"/>
              <a:t>Sarathjeevan</a:t>
            </a:r>
            <a:r>
              <a:rPr lang="en-US" dirty="0"/>
              <a:t> Foundation to construct the pre-school &amp; Sun Beam Foundation constructed the pre-school.</a:t>
            </a:r>
          </a:p>
          <a:p>
            <a:r>
              <a:rPr lang="en-US" dirty="0"/>
              <a:t>Fr. </a:t>
            </a:r>
            <a:r>
              <a:rPr lang="en-US" dirty="0" err="1"/>
              <a:t>Sarathjeevan</a:t>
            </a:r>
            <a:r>
              <a:rPr lang="en-US" dirty="0"/>
              <a:t> Pre-school – </a:t>
            </a:r>
            <a:r>
              <a:rPr lang="en-US" dirty="0" err="1"/>
              <a:t>Mankulam</a:t>
            </a:r>
            <a:r>
              <a:rPr lang="en-US" dirty="0"/>
              <a:t>:  This was started by JRS (Jesuit Refugee Service and then HUDEC-Caritas </a:t>
            </a:r>
            <a:r>
              <a:rPr lang="en-US" dirty="0" err="1"/>
              <a:t>Vanni</a:t>
            </a:r>
            <a:r>
              <a:rPr lang="en-US" dirty="0"/>
              <a:t> with the funding assistance of ACNS Project </a:t>
            </a:r>
            <a:r>
              <a:rPr lang="en-US" dirty="0" err="1"/>
              <a:t>Hulp</a:t>
            </a:r>
            <a:r>
              <a:rPr lang="en-US" dirty="0"/>
              <a:t>, Mr. Gerard </a:t>
            </a:r>
            <a:r>
              <a:rPr lang="en-US" dirty="0" err="1"/>
              <a:t>Berendson</a:t>
            </a:r>
            <a:r>
              <a:rPr lang="en-US" dirty="0"/>
              <a: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345" y="282311"/>
            <a:ext cx="3194655" cy="21372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2957383"/>
            <a:ext cx="2771040" cy="18647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107" y="3229231"/>
            <a:ext cx="2687368" cy="15116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652" y="2957383"/>
            <a:ext cx="2240693" cy="33610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4853" y="2574095"/>
            <a:ext cx="2869856" cy="1913237"/>
          </a:xfrm>
          <a:prstGeom prst="rect">
            <a:avLst/>
          </a:prstGeom>
        </p:spPr>
      </p:pic>
    </p:spTree>
    <p:extLst>
      <p:ext uri="{BB962C8B-B14F-4D97-AF65-F5344CB8AC3E}">
        <p14:creationId xmlns:p14="http://schemas.microsoft.com/office/powerpoint/2010/main" val="84421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 released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19" y="392945"/>
            <a:ext cx="2077121" cy="28857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772" y="392945"/>
            <a:ext cx="2397984" cy="33151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093" y="1309815"/>
            <a:ext cx="2690354" cy="357934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371" y="234778"/>
            <a:ext cx="2217488" cy="30438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5959" y="3429565"/>
            <a:ext cx="2088197" cy="3098922"/>
          </a:xfrm>
          <a:prstGeom prst="rect">
            <a:avLst/>
          </a:prstGeom>
        </p:spPr>
      </p:pic>
    </p:spTree>
    <p:extLst>
      <p:ext uri="{BB962C8B-B14F-4D97-AF65-F5344CB8AC3E}">
        <p14:creationId xmlns:p14="http://schemas.microsoft.com/office/powerpoint/2010/main" val="153649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01" y="4652090"/>
            <a:ext cx="6041718" cy="1507067"/>
          </a:xfrm>
        </p:spPr>
        <p:txBody>
          <a:bodyPr>
            <a:normAutofit fontScale="90000"/>
          </a:bodyPr>
          <a:lstStyle/>
          <a:p>
            <a:r>
              <a:rPr lang="en-US" dirty="0"/>
              <a:t>Priests, religious &amp; lay persons killed / missing since 1983</a:t>
            </a:r>
            <a:endParaRPr lang="en-GB" dirty="0"/>
          </a:p>
        </p:txBody>
      </p:sp>
      <p:sp>
        <p:nvSpPr>
          <p:cNvPr id="3" name="Content Placeholder 2"/>
          <p:cNvSpPr>
            <a:spLocks noGrp="1"/>
          </p:cNvSpPr>
          <p:nvPr>
            <p:ph idx="1"/>
          </p:nvPr>
        </p:nvSpPr>
        <p:spPr>
          <a:xfrm>
            <a:off x="535930" y="166816"/>
            <a:ext cx="11227702" cy="607541"/>
          </a:xfrm>
        </p:spPr>
        <p:txBody>
          <a:bodyPr>
            <a:normAutofit fontScale="92500"/>
          </a:bodyPr>
          <a:lstStyle/>
          <a:p>
            <a:r>
              <a:rPr lang="en-US" dirty="0"/>
              <a:t>The 25 names of the Priests, Religious and Lay Persons sacrificed their lives are given below:</a:t>
            </a:r>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088151997"/>
              </p:ext>
            </p:extLst>
          </p:nvPr>
        </p:nvGraphicFramePr>
        <p:xfrm>
          <a:off x="943104" y="527036"/>
          <a:ext cx="4820338" cy="3614734"/>
        </p:xfrm>
        <a:graphic>
          <a:graphicData uri="http://schemas.openxmlformats.org/drawingml/2006/table">
            <a:tbl>
              <a:tblPr firstRow="1" firstCol="1" bandRow="1">
                <a:tableStyleId>{5C22544A-7EE6-4342-B048-85BDC9FD1C3A}</a:tableStyleId>
              </a:tblPr>
              <a:tblGrid>
                <a:gridCol w="275816">
                  <a:extLst>
                    <a:ext uri="{9D8B030D-6E8A-4147-A177-3AD203B41FA5}">
                      <a16:colId xmlns:a16="http://schemas.microsoft.com/office/drawing/2014/main" val="20000"/>
                    </a:ext>
                  </a:extLst>
                </a:gridCol>
                <a:gridCol w="3572721">
                  <a:extLst>
                    <a:ext uri="{9D8B030D-6E8A-4147-A177-3AD203B41FA5}">
                      <a16:colId xmlns:a16="http://schemas.microsoft.com/office/drawing/2014/main" val="20001"/>
                    </a:ext>
                  </a:extLst>
                </a:gridCol>
                <a:gridCol w="971801">
                  <a:extLst>
                    <a:ext uri="{9D8B030D-6E8A-4147-A177-3AD203B41FA5}">
                      <a16:colId xmlns:a16="http://schemas.microsoft.com/office/drawing/2014/main" val="20002"/>
                    </a:ext>
                  </a:extLst>
                </a:gridCol>
              </a:tblGrid>
              <a:tr h="436924">
                <a:tc>
                  <a:txBody>
                    <a:bodyPr/>
                    <a:lstStyle/>
                    <a:p>
                      <a:pPr marL="457200" marR="0" algn="ctr">
                        <a:lnSpc>
                          <a:spcPct val="107000"/>
                        </a:lnSpc>
                        <a:spcBef>
                          <a:spcPts val="0"/>
                        </a:spcBef>
                        <a:spcAft>
                          <a:spcPts val="0"/>
                        </a:spcAft>
                      </a:pPr>
                      <a:r>
                        <a:rPr lang="en-US" sz="10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000" dirty="0">
                          <a:effectLst/>
                        </a:rPr>
                        <a:t>Name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900">
                          <a:effectLst/>
                        </a:rPr>
                        <a:t>Date of Missing / Killed / Died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0"/>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George Jeyarajasingam – Methodist Pastor, Shot dead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13-12-1984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1"/>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Mary Bastian – Shot dead at Vankalai Parish house, Mannar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06-01-1985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2"/>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Michael Rodrigo OMI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10-11-1987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3"/>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Chandra Fernando - Shot dead at Parish House, Batticaloa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06-06-1988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4"/>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J. F. D. Selvarajah – Missing at Kalmunai, Batticaloa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11-07-1990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5"/>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Eugene John Herbier Jesuit Priest – Missing in Batticaloa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15-08-1990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6"/>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John Lorret – Died due to epidemic of Typhoid during Mass Exodus in Jaffna Peninsula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01-01-1996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7"/>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Nihal Jimbrown – Missing at Allaipiddy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20-08-2006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8"/>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Nicholaspillai Pakiyaranjith – Killed in Claymore attack, at Thevanpiddy, Mannar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a:effectLst/>
                        </a:rPr>
                        <a:t>26-09-2007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09"/>
                  </a:ext>
                </a:extLst>
              </a:tr>
              <a:tr h="317781">
                <a:tc>
                  <a:txBody>
                    <a:bodyPr/>
                    <a:lstStyle/>
                    <a:p>
                      <a:pPr marL="342900" marR="0" lvl="0" indent="-342900" algn="ctr">
                        <a:lnSpc>
                          <a:spcPct val="107000"/>
                        </a:lnSpc>
                        <a:spcBef>
                          <a:spcPts val="0"/>
                        </a:spcBef>
                        <a:spcAft>
                          <a:spcPts val="0"/>
                        </a:spcAft>
                        <a:buFont typeface="+mj-lt"/>
                        <a:buAutoNum type="arabicPeriod"/>
                      </a:pPr>
                      <a:r>
                        <a:rPr lang="en-US" sz="10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nSpc>
                          <a:spcPct val="107000"/>
                        </a:lnSpc>
                        <a:spcBef>
                          <a:spcPts val="0"/>
                        </a:spcBef>
                        <a:spcAft>
                          <a:spcPts val="0"/>
                        </a:spcAft>
                      </a:pPr>
                      <a:r>
                        <a:rPr lang="en-US" sz="1000">
                          <a:effectLst/>
                        </a:rPr>
                        <a:t>Revd. Fr. Xavier Karunaratnam (Kili) - Killed in Claymore attack, in Vanni</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tc>
                  <a:txBody>
                    <a:bodyPr/>
                    <a:lstStyle/>
                    <a:p>
                      <a:pPr marL="0" marR="0" algn="ctr">
                        <a:lnSpc>
                          <a:spcPct val="107000"/>
                        </a:lnSpc>
                        <a:spcBef>
                          <a:spcPts val="0"/>
                        </a:spcBef>
                        <a:spcAft>
                          <a:spcPts val="0"/>
                        </a:spcAft>
                      </a:pPr>
                      <a:r>
                        <a:rPr lang="en-US" sz="1100" dirty="0">
                          <a:effectLst/>
                        </a:rPr>
                        <a:t>20-04-2008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679" marR="55679" marT="0" marB="0"/>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58671586"/>
              </p:ext>
            </p:extLst>
          </p:nvPr>
        </p:nvGraphicFramePr>
        <p:xfrm>
          <a:off x="6736048" y="502922"/>
          <a:ext cx="4372006" cy="3615567"/>
        </p:xfrm>
        <a:graphic>
          <a:graphicData uri="http://schemas.openxmlformats.org/drawingml/2006/table">
            <a:tbl>
              <a:tblPr firstRow="1" firstCol="1" bandRow="1">
                <a:tableStyleId>{5C22544A-7EE6-4342-B048-85BDC9FD1C3A}</a:tableStyleId>
              </a:tblPr>
              <a:tblGrid>
                <a:gridCol w="292246">
                  <a:extLst>
                    <a:ext uri="{9D8B030D-6E8A-4147-A177-3AD203B41FA5}">
                      <a16:colId xmlns:a16="http://schemas.microsoft.com/office/drawing/2014/main" val="20000"/>
                    </a:ext>
                  </a:extLst>
                </a:gridCol>
                <a:gridCol w="3198345">
                  <a:extLst>
                    <a:ext uri="{9D8B030D-6E8A-4147-A177-3AD203B41FA5}">
                      <a16:colId xmlns:a16="http://schemas.microsoft.com/office/drawing/2014/main" val="20001"/>
                    </a:ext>
                  </a:extLst>
                </a:gridCol>
                <a:gridCol w="881415">
                  <a:extLst>
                    <a:ext uri="{9D8B030D-6E8A-4147-A177-3AD203B41FA5}">
                      <a16:colId xmlns:a16="http://schemas.microsoft.com/office/drawing/2014/main" val="20002"/>
                    </a:ext>
                  </a:extLst>
                </a:gridCol>
              </a:tblGrid>
              <a:tr h="396286">
                <a:tc>
                  <a:txBody>
                    <a:bodyPr/>
                    <a:lstStyle/>
                    <a:p>
                      <a:pPr marL="457200" marR="0">
                        <a:lnSpc>
                          <a:spcPct val="107000"/>
                        </a:lnSpc>
                        <a:spcBef>
                          <a:spcPts val="0"/>
                        </a:spcBef>
                        <a:spcAft>
                          <a:spcPts val="0"/>
                        </a:spcAft>
                      </a:pPr>
                      <a:r>
                        <a:rPr lang="en-US" sz="9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900" dirty="0">
                          <a:effectLst/>
                        </a:rPr>
                        <a:t>Name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800">
                          <a:effectLst/>
                        </a:rPr>
                        <a:t>Date of Missing / Killed / Died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0"/>
                  </a:ext>
                </a:extLst>
              </a:tr>
              <a:tr h="432338">
                <a:tc>
                  <a:txBody>
                    <a:bodyPr/>
                    <a:lstStyle/>
                    <a:p>
                      <a:pPr marL="342900" marR="0" lvl="0" indent="-342900" algn="ctr">
                        <a:lnSpc>
                          <a:spcPct val="107000"/>
                        </a:lnSpc>
                        <a:spcBef>
                          <a:spcPts val="0"/>
                        </a:spcBef>
                        <a:spcAft>
                          <a:spcPts val="0"/>
                        </a:spcAft>
                        <a:buFont typeface="+mj-lt"/>
                        <a:buAutoNum type="arabicPeriod"/>
                      </a:pPr>
                      <a:r>
                        <a:rPr lang="en-US" sz="9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Revd. Fr. Mariampillai Thaddeus Sarathjeevan (Sara) – Died due to Myocardial Infarction due to malnutrition on the last day of ethnic war.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18-05-2009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1"/>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Revd. Fr. Francis Joseph – Missing since the last day of ethnic war.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18-05-2009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2"/>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Revd. Bro. Vensalaus Rosarian (Indian Brother) – shot dead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01-07-1986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3"/>
                  </a:ext>
                </a:extLst>
              </a:tr>
              <a:tr h="336200">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Rt. Revd. Dr. Rayappu Joseph – died and there is suspicion in his paralysis.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01-04-2021</a:t>
                      </a:r>
                      <a:endParaRPr lang="en-GB" sz="800">
                        <a:effectLst/>
                      </a:endParaRPr>
                    </a:p>
                    <a:p>
                      <a:pPr marL="0" marR="0" algn="ctr">
                        <a:lnSpc>
                          <a:spcPct val="107000"/>
                        </a:lnSpc>
                        <a:spcBef>
                          <a:spcPts val="0"/>
                        </a:spcBef>
                        <a:spcAft>
                          <a:spcPts val="0"/>
                        </a:spcAft>
                      </a:pPr>
                      <a:r>
                        <a:rPr lang="en-US" sz="10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4"/>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Revd. Sr. Mary Agnetta  - killed during July Riots in Lunugala, Badhulla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03-08-1983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5"/>
                  </a:ext>
                </a:extLst>
              </a:tr>
              <a:tr h="432338">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Revd. Fr. Srilal Amarathunga – Congregation of Redemptorist – found killed in his room in Kongodamulla Parish, Colombo Archodiocese.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19-01-1990</a:t>
                      </a:r>
                      <a:endParaRPr lang="en-GB" sz="800">
                        <a:effectLst/>
                      </a:endParaRPr>
                    </a:p>
                    <a:p>
                      <a:pPr marL="0" marR="0" algn="ctr">
                        <a:lnSpc>
                          <a:spcPct val="107000"/>
                        </a:lnSpc>
                        <a:spcBef>
                          <a:spcPts val="0"/>
                        </a:spcBef>
                        <a:spcAft>
                          <a:spcPts val="0"/>
                        </a:spcAft>
                      </a:pPr>
                      <a:r>
                        <a:rPr lang="en-US" sz="10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6"/>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Alakurathnam – Altar Server brought up by Fr.Mary Bastian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06-01-1985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7"/>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S. Heman Peries – stayed with Fr. Mary Bastian at Church due to church works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06-01-1985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8"/>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N. Rubas Croos - stayed with Fr. Mary Bastian at Church due to church works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a:effectLst/>
                        </a:rPr>
                        <a:t>06-01-1985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09"/>
                  </a:ext>
                </a:extLst>
              </a:tr>
              <a:tr h="288225">
                <a:tc>
                  <a:txBody>
                    <a:bodyPr/>
                    <a:lstStyle/>
                    <a:p>
                      <a:pPr marL="342900" marR="0" lvl="0" indent="-342900" algn="ctr">
                        <a:lnSpc>
                          <a:spcPct val="107000"/>
                        </a:lnSpc>
                        <a:spcBef>
                          <a:spcPts val="0"/>
                        </a:spcBef>
                        <a:spcAft>
                          <a:spcPts val="0"/>
                        </a:spcAft>
                        <a:buFont typeface="+mj-lt"/>
                        <a:buAutoNum type="arabicPeriod"/>
                      </a:pPr>
                      <a:r>
                        <a:rPr lang="en-US"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nSpc>
                          <a:spcPct val="107000"/>
                        </a:lnSpc>
                        <a:spcBef>
                          <a:spcPts val="0"/>
                        </a:spcBef>
                        <a:spcAft>
                          <a:spcPts val="0"/>
                        </a:spcAft>
                      </a:pPr>
                      <a:r>
                        <a:rPr lang="en-US" sz="900">
                          <a:effectLst/>
                        </a:rPr>
                        <a:t>S. Benil Fernando – a youth, stayed with Fr. Mary Bastian at Church due to church works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tc>
                  <a:txBody>
                    <a:bodyPr/>
                    <a:lstStyle/>
                    <a:p>
                      <a:pPr marL="0" marR="0" algn="ctr">
                        <a:lnSpc>
                          <a:spcPct val="107000"/>
                        </a:lnSpc>
                        <a:spcBef>
                          <a:spcPts val="0"/>
                        </a:spcBef>
                        <a:spcAft>
                          <a:spcPts val="0"/>
                        </a:spcAft>
                      </a:pPr>
                      <a:r>
                        <a:rPr lang="en-US" sz="1000" dirty="0">
                          <a:effectLst/>
                        </a:rPr>
                        <a:t>06-01-1985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tc>
                <a:extLst>
                  <a:ext uri="{0D108BD9-81ED-4DB2-BD59-A6C34878D82A}">
                    <a16:rowId xmlns:a16="http://schemas.microsoft.com/office/drawing/2014/main" val="1001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26647808"/>
              </p:ext>
            </p:extLst>
          </p:nvPr>
        </p:nvGraphicFramePr>
        <p:xfrm>
          <a:off x="5749804" y="4343597"/>
          <a:ext cx="5937250" cy="2256346"/>
        </p:xfrm>
        <a:graphic>
          <a:graphicData uri="http://schemas.openxmlformats.org/drawingml/2006/table">
            <a:tbl>
              <a:tblPr firstRow="1" firstCol="1" bandRow="1">
                <a:tableStyleId>{5C22544A-7EE6-4342-B048-85BDC9FD1C3A}</a:tableStyleId>
              </a:tblPr>
              <a:tblGrid>
                <a:gridCol w="396875">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1196975">
                  <a:extLst>
                    <a:ext uri="{9D8B030D-6E8A-4147-A177-3AD203B41FA5}">
                      <a16:colId xmlns:a16="http://schemas.microsoft.com/office/drawing/2014/main" val="20002"/>
                    </a:ext>
                  </a:extLst>
                </a:gridCol>
              </a:tblGrid>
              <a:tr h="0">
                <a:tc>
                  <a:txBody>
                    <a:bodyPr/>
                    <a:lstStyle/>
                    <a:p>
                      <a:pPr marL="457200" marR="0">
                        <a:lnSpc>
                          <a:spcPct val="107000"/>
                        </a:lnSpc>
                        <a:spcBef>
                          <a:spcPts val="0"/>
                        </a:spcBef>
                        <a:spcAft>
                          <a:spcPts val="0"/>
                        </a:spcAft>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Name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Date of Missing / Killed / Died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lvl="0" indent="0" algn="ctr">
                        <a:lnSpc>
                          <a:spcPct val="107000"/>
                        </a:lnSpc>
                        <a:spcBef>
                          <a:spcPts val="0"/>
                        </a:spcBef>
                        <a:spcAft>
                          <a:spcPts val="0"/>
                        </a:spcAft>
                        <a:buFont typeface="+mj-lt"/>
                        <a:buNone/>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Queentas Croos Peries - a youth, stayed with Fr. Mary Bastian at Church due to church works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06-01-1985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lvl="0" indent="0" algn="ctr">
                        <a:lnSpc>
                          <a:spcPct val="107000"/>
                        </a:lnSpc>
                        <a:spcBef>
                          <a:spcPts val="0"/>
                        </a:spcBef>
                        <a:spcAft>
                          <a:spcPts val="0"/>
                        </a:spcAft>
                        <a:buFont typeface="+mj-lt"/>
                        <a:buNone/>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P. Dominic Croos (Nathan) – President of Vincent de Paul, stayed with Fr. Mary Bastian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06-01-1985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lvl="0" indent="0" algn="ctr">
                        <a:lnSpc>
                          <a:spcPct val="107000"/>
                        </a:lnSpc>
                        <a:spcBef>
                          <a:spcPts val="0"/>
                        </a:spcBef>
                        <a:spcAft>
                          <a:spcPts val="0"/>
                        </a:spcAft>
                        <a:buFont typeface="+mj-lt"/>
                        <a:buNone/>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Rathnam Moraes – Came to Church in order to go for work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06-01-1985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lvl="0" indent="0" algn="ctr">
                        <a:lnSpc>
                          <a:spcPct val="107000"/>
                        </a:lnSpc>
                        <a:spcBef>
                          <a:spcPts val="0"/>
                        </a:spcBef>
                        <a:spcAft>
                          <a:spcPts val="0"/>
                        </a:spcAft>
                        <a:buFont typeface="+mj-lt"/>
                        <a:buNone/>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S. Louisamma Miranda – came from the house when she heard the shooting and to see Fr. Mary Bastian.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06-01-1985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lvl="0" indent="0" algn="ctr">
                        <a:lnSpc>
                          <a:spcPct val="107000"/>
                        </a:lnSpc>
                        <a:spcBef>
                          <a:spcPts val="0"/>
                        </a:spcBef>
                        <a:spcAft>
                          <a:spcPts val="0"/>
                        </a:spcAft>
                        <a:buFont typeface="+mj-lt"/>
                        <a:buNone/>
                      </a:pPr>
                      <a:r>
                        <a:rPr lang="en-US"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Vensalaus Vimalathas – went  with Fr. Jim Brown to Allaipitty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20-08-2006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03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9888119">
            <a:off x="507767" y="1806134"/>
            <a:ext cx="5155464" cy="34369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73186">
            <a:off x="6899014" y="858794"/>
            <a:ext cx="3956222" cy="3956222"/>
          </a:xfrm>
          <a:prstGeom prst="rect">
            <a:avLst/>
          </a:prstGeom>
        </p:spPr>
      </p:pic>
      <p:sp>
        <p:nvSpPr>
          <p:cNvPr id="6" name="TextBox 5"/>
          <p:cNvSpPr txBox="1"/>
          <p:nvPr/>
        </p:nvSpPr>
        <p:spPr>
          <a:xfrm>
            <a:off x="4464908" y="4965683"/>
            <a:ext cx="3036498" cy="1138773"/>
          </a:xfrm>
          <a:prstGeom prst="rect">
            <a:avLst/>
          </a:prstGeom>
          <a:noFill/>
        </p:spPr>
        <p:txBody>
          <a:bodyPr wrap="square" rtlCol="0">
            <a:spAutoFit/>
          </a:bodyPr>
          <a:lstStyle/>
          <a:p>
            <a:pPr algn="ctr"/>
            <a:r>
              <a:rPr lang="en-US" sz="4000" dirty="0" err="1">
                <a:latin typeface="Edwardian Script ITC" panose="030303020407070D0804" pitchFamily="66" charset="0"/>
              </a:rPr>
              <a:t>Nithila</a:t>
            </a:r>
            <a:endParaRPr lang="en-US" sz="4000" dirty="0">
              <a:latin typeface="Edwardian Script ITC" panose="030303020407070D0804" pitchFamily="66" charset="0"/>
            </a:endParaRPr>
          </a:p>
          <a:p>
            <a:pPr algn="ctr"/>
            <a:r>
              <a:rPr lang="en-US" sz="1600" dirty="0">
                <a:hlinkClick r:id="rId4"/>
              </a:rPr>
              <a:t>m_nithila@yahoo.com</a:t>
            </a:r>
            <a:endParaRPr lang="en-US" sz="1600" dirty="0"/>
          </a:p>
          <a:p>
            <a:pPr algn="r"/>
            <a:r>
              <a:rPr lang="en-US" sz="1200" dirty="0"/>
              <a:t>8</a:t>
            </a:r>
            <a:r>
              <a:rPr lang="en-US" sz="1200" baseline="30000" dirty="0"/>
              <a:t>th</a:t>
            </a:r>
            <a:r>
              <a:rPr lang="en-US" sz="1200" dirty="0"/>
              <a:t> May 2025</a:t>
            </a:r>
            <a:endParaRPr lang="en-GB" sz="1200" dirty="0"/>
          </a:p>
        </p:txBody>
      </p:sp>
      <p:sp>
        <p:nvSpPr>
          <p:cNvPr id="7" name="Rectangle 6"/>
          <p:cNvSpPr/>
          <p:nvPr/>
        </p:nvSpPr>
        <p:spPr>
          <a:xfrm>
            <a:off x="7989102" y="6265637"/>
            <a:ext cx="2622834" cy="369332"/>
          </a:xfrm>
          <a:prstGeom prst="rect">
            <a:avLst/>
          </a:prstGeom>
        </p:spPr>
        <p:txBody>
          <a:bodyPr wrap="none">
            <a:spAutoFit/>
          </a:bodyPr>
          <a:lstStyle/>
          <a:p>
            <a:r>
              <a:rPr lang="en-GB" dirty="0"/>
              <a:t>http://fathersara.info/</a:t>
            </a:r>
          </a:p>
        </p:txBody>
      </p:sp>
    </p:spTree>
    <p:extLst>
      <p:ext uri="{BB962C8B-B14F-4D97-AF65-F5344CB8AC3E}">
        <p14:creationId xmlns:p14="http://schemas.microsoft.com/office/powerpoint/2010/main" val="4115156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463379"/>
            <a:ext cx="8001000" cy="1381898"/>
          </a:xfrm>
        </p:spPr>
        <p:txBody>
          <a:bodyPr>
            <a:normAutofit fontScale="90000"/>
          </a:bodyPr>
          <a:lstStyle/>
          <a:p>
            <a:r>
              <a:rPr lang="en-US" dirty="0"/>
              <a:t>The life of </a:t>
            </a:r>
            <a:r>
              <a:rPr lang="en-US" dirty="0" err="1"/>
              <a:t>fr.</a:t>
            </a:r>
            <a:r>
              <a:rPr lang="en-US" dirty="0"/>
              <a:t> Sara</a:t>
            </a:r>
            <a:br>
              <a:rPr lang="en-US" dirty="0"/>
            </a:br>
            <a:endParaRPr lang="en-GB" dirty="0"/>
          </a:p>
        </p:txBody>
      </p:sp>
      <p:sp>
        <p:nvSpPr>
          <p:cNvPr id="3" name="Subtitle 2"/>
          <p:cNvSpPr>
            <a:spLocks noGrp="1"/>
          </p:cNvSpPr>
          <p:nvPr>
            <p:ph type="subTitle" idx="1"/>
          </p:nvPr>
        </p:nvSpPr>
        <p:spPr>
          <a:xfrm>
            <a:off x="593594" y="4555695"/>
            <a:ext cx="6260287" cy="1947333"/>
          </a:xfrm>
        </p:spPr>
        <p:txBody>
          <a:bodyPr>
            <a:normAutofit fontScale="62500" lnSpcReduction="20000"/>
          </a:bodyPr>
          <a:lstStyle/>
          <a:p>
            <a:pPr algn="ctr"/>
            <a:r>
              <a:rPr lang="en-US" sz="2600" b="1" dirty="0">
                <a:solidFill>
                  <a:schemeClr val="accent3">
                    <a:lumMod val="60000"/>
                    <a:lumOff val="40000"/>
                  </a:schemeClr>
                </a:solidFill>
              </a:rPr>
              <a:t>“Behold, I have refined you, but not as silver; I have tested you in the furnace of affliction”.  Isaiah 48:10</a:t>
            </a:r>
            <a:endParaRPr lang="en-GB" sz="2600" b="1" dirty="0">
              <a:solidFill>
                <a:schemeClr val="accent3">
                  <a:lumMod val="60000"/>
                  <a:lumOff val="40000"/>
                </a:schemeClr>
              </a:solidFill>
            </a:endParaRPr>
          </a:p>
          <a:p>
            <a:r>
              <a:rPr lang="en-US" dirty="0"/>
              <a:t> </a:t>
            </a:r>
            <a:endParaRPr lang="en-GB" dirty="0"/>
          </a:p>
          <a:p>
            <a:pPr algn="ctr"/>
            <a:r>
              <a:rPr lang="en-US" sz="2900" b="1" dirty="0">
                <a:solidFill>
                  <a:schemeClr val="accent6">
                    <a:lumMod val="60000"/>
                    <a:lumOff val="40000"/>
                  </a:schemeClr>
                </a:solidFill>
              </a:rPr>
              <a:t>Fr. Sara was displaced from his last parish Our Lady of Fatima Church, </a:t>
            </a:r>
            <a:r>
              <a:rPr lang="en-US" sz="2900" b="1" dirty="0" err="1">
                <a:solidFill>
                  <a:schemeClr val="accent6">
                    <a:lumMod val="60000"/>
                    <a:lumOff val="40000"/>
                  </a:schemeClr>
                </a:solidFill>
              </a:rPr>
              <a:t>Uruthirapuram</a:t>
            </a:r>
            <a:r>
              <a:rPr lang="en-US" sz="2900" b="1" dirty="0">
                <a:solidFill>
                  <a:schemeClr val="accent6">
                    <a:lumMod val="60000"/>
                    <a:lumOff val="40000"/>
                  </a:schemeClr>
                </a:solidFill>
              </a:rPr>
              <a:t> to </a:t>
            </a:r>
            <a:r>
              <a:rPr lang="en-US" sz="2900" b="1" dirty="0" err="1">
                <a:solidFill>
                  <a:schemeClr val="accent6">
                    <a:lumMod val="60000"/>
                    <a:lumOff val="40000"/>
                  </a:schemeClr>
                </a:solidFill>
              </a:rPr>
              <a:t>Mullivaikkal</a:t>
            </a:r>
            <a:r>
              <a:rPr lang="en-US" sz="2900" b="1" dirty="0">
                <a:solidFill>
                  <a:schemeClr val="accent6">
                    <a:lumMod val="60000"/>
                    <a:lumOff val="40000"/>
                  </a:schemeClr>
                </a:solidFill>
              </a:rPr>
              <a:t>, during the last battle of </a:t>
            </a:r>
            <a:r>
              <a:rPr lang="en-US" sz="2900" b="1" dirty="0" err="1">
                <a:solidFill>
                  <a:schemeClr val="accent6">
                    <a:lumMod val="60000"/>
                    <a:lumOff val="40000"/>
                  </a:schemeClr>
                </a:solidFill>
              </a:rPr>
              <a:t>Vanni</a:t>
            </a:r>
            <a:r>
              <a:rPr lang="en-US" sz="2900" b="1" dirty="0">
                <a:solidFill>
                  <a:schemeClr val="accent6">
                    <a:lumMod val="60000"/>
                    <a:lumOff val="40000"/>
                  </a:schemeClr>
                </a:solidFill>
              </a:rPr>
              <a:t> and sacrificed his life for the people whom he loved much.</a:t>
            </a:r>
            <a:endParaRPr lang="en-GB" sz="2900" b="1" dirty="0">
              <a:solidFill>
                <a:schemeClr val="accent6">
                  <a:lumMod val="60000"/>
                  <a:lumOff val="40000"/>
                </a:schemeClr>
              </a:solidFill>
            </a:endParaRPr>
          </a:p>
          <a:p>
            <a:pPr algn="ctr"/>
            <a:endParaRPr lang="en-GB" sz="2900" b="1" dirty="0">
              <a:solidFill>
                <a:schemeClr val="accent6">
                  <a:lumMod val="60000"/>
                  <a:lumOff val="40000"/>
                </a:schemeClr>
              </a:solidFill>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030901" y="4296948"/>
            <a:ext cx="2782158" cy="2129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9" y="1154328"/>
            <a:ext cx="2205104" cy="19587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237" y="1281366"/>
            <a:ext cx="1782810" cy="278905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311" y="1291482"/>
            <a:ext cx="1320585" cy="207813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39" y="223638"/>
            <a:ext cx="1512428" cy="210690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8836" y="2602313"/>
            <a:ext cx="2589233" cy="181568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5042" y="223638"/>
            <a:ext cx="2135896" cy="3265694"/>
          </a:xfrm>
          <a:prstGeom prst="rect">
            <a:avLst/>
          </a:prstGeom>
        </p:spPr>
      </p:pic>
    </p:spTree>
    <p:extLst>
      <p:ext uri="{BB962C8B-B14F-4D97-AF65-F5344CB8AC3E}">
        <p14:creationId xmlns:p14="http://schemas.microsoft.com/office/powerpoint/2010/main" val="4048628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487332"/>
            <a:ext cx="11252415" cy="1507067"/>
          </a:xfrm>
        </p:spPr>
        <p:txBody>
          <a:bodyPr>
            <a:normAutofit/>
          </a:bodyPr>
          <a:lstStyle/>
          <a:p>
            <a:pPr algn="ctr"/>
            <a:r>
              <a:rPr lang="en-US" b="1" dirty="0"/>
              <a:t>Rev. Fr. </a:t>
            </a:r>
            <a:r>
              <a:rPr lang="en-US" b="1" dirty="0" err="1"/>
              <a:t>Sarathjeevan</a:t>
            </a:r>
            <a:r>
              <a:rPr lang="en-US" b="1" dirty="0"/>
              <a:t> – a Remembrance</a:t>
            </a:r>
            <a:br>
              <a:rPr lang="en-GB" dirty="0"/>
            </a:br>
            <a:r>
              <a:rPr lang="en-US" sz="1600" i="1" dirty="0"/>
              <a:t>(full Article was published in ‘</a:t>
            </a:r>
            <a:r>
              <a:rPr lang="en-US" sz="1600" i="1" dirty="0" err="1"/>
              <a:t>Jeeva</a:t>
            </a:r>
            <a:r>
              <a:rPr lang="en-US" sz="1600" i="1" dirty="0"/>
              <a:t> </a:t>
            </a:r>
            <a:r>
              <a:rPr lang="en-US" sz="1600" i="1" dirty="0" err="1"/>
              <a:t>Sadchy</a:t>
            </a:r>
            <a:r>
              <a:rPr lang="en-US" sz="1600" i="1" dirty="0"/>
              <a:t>’ – Tamil &amp; English book which was released in 2017 in Jaffna, </a:t>
            </a:r>
            <a:r>
              <a:rPr lang="en-US" sz="1600" i="1" dirty="0" err="1"/>
              <a:t>sri</a:t>
            </a:r>
            <a:r>
              <a:rPr lang="en-US" sz="1600" i="1" dirty="0"/>
              <a:t> </a:t>
            </a:r>
            <a:r>
              <a:rPr lang="en-US" sz="1600" i="1" dirty="0" err="1"/>
              <a:t>lanka</a:t>
            </a:r>
            <a:r>
              <a:rPr lang="en-US" sz="1600" i="1" dirty="0"/>
              <a:t>)</a:t>
            </a:r>
            <a:br>
              <a:rPr lang="en-GB" sz="1600" dirty="0"/>
            </a:br>
            <a:endParaRPr lang="en-GB" sz="1600" dirty="0"/>
          </a:p>
        </p:txBody>
      </p:sp>
      <p:sp>
        <p:nvSpPr>
          <p:cNvPr id="3" name="Content Placeholder 2"/>
          <p:cNvSpPr>
            <a:spLocks noGrp="1"/>
          </p:cNvSpPr>
          <p:nvPr>
            <p:ph idx="1"/>
          </p:nvPr>
        </p:nvSpPr>
        <p:spPr>
          <a:xfrm>
            <a:off x="774828" y="265670"/>
            <a:ext cx="11021756" cy="4289854"/>
          </a:xfrm>
        </p:spPr>
        <p:txBody>
          <a:bodyPr>
            <a:normAutofit fontScale="70000" lnSpcReduction="20000"/>
          </a:bodyPr>
          <a:lstStyle/>
          <a:p>
            <a:r>
              <a:rPr lang="en-US" dirty="0"/>
              <a:t>Concern of Late Rev. Fr. Sara was on the whole on the people.  He asked his fellow priests who were with him in the bunker life, “</a:t>
            </a:r>
            <a:r>
              <a:rPr lang="en-US" b="1" dirty="0"/>
              <a:t>What will happen to our people now?</a:t>
            </a:r>
            <a:r>
              <a:rPr lang="en-US" dirty="0"/>
              <a:t>”  </a:t>
            </a:r>
          </a:p>
          <a:p>
            <a:r>
              <a:rPr lang="en-GB" dirty="0"/>
              <a:t>On the last day of the war, 18-May 2009, when Fr. Sara and other 80 people with them came out from the bunker proceeding to their destination, they had to walk through the dead bodies of many people in many places, where vehicles also were caught in fire.  A person who came with Fr. Sara said that Sara was telling again and again, “I could not bear this, I could not bear this”. </a:t>
            </a:r>
          </a:p>
          <a:p>
            <a:r>
              <a:rPr lang="en-US" dirty="0"/>
              <a:t>He was much affected by the scene he saw around him.  He was also tired of not having meals or water for several days.  One person said that they did not have food or water for the last 3 days.  They were the only people who came alive on the 18</a:t>
            </a:r>
            <a:r>
              <a:rPr lang="en-US" baseline="30000" dirty="0"/>
              <a:t>th</a:t>
            </a:r>
            <a:r>
              <a:rPr lang="en-US" dirty="0"/>
              <a:t> of that month of May.  Many others came out before the 17</a:t>
            </a:r>
            <a:r>
              <a:rPr lang="en-US" baseline="30000" dirty="0"/>
              <a:t>th</a:t>
            </a:r>
            <a:r>
              <a:rPr lang="en-US" dirty="0"/>
              <a:t> of May 2009.</a:t>
            </a:r>
            <a:endParaRPr lang="en-GB" dirty="0"/>
          </a:p>
          <a:p>
            <a:r>
              <a:rPr lang="en-US" dirty="0"/>
              <a:t>Sara was walking bare footed as he could not walk with slippers on the sandy areas. He walked in the hot sun.  I still have his slippers in the bag he carried last.  I don’t know how he walked in the hot Sun for about 4 km until he fainted.  </a:t>
            </a:r>
            <a:endParaRPr lang="en-GB" dirty="0"/>
          </a:p>
          <a:p>
            <a:r>
              <a:rPr lang="en-GB" dirty="0"/>
              <a:t>Sara was born in </a:t>
            </a:r>
            <a:r>
              <a:rPr lang="en-GB" dirty="0" err="1"/>
              <a:t>Bohawanthalawa</a:t>
            </a:r>
            <a:r>
              <a:rPr lang="en-GB" dirty="0"/>
              <a:t> on May 13</a:t>
            </a:r>
            <a:r>
              <a:rPr lang="en-GB" baseline="30000" dirty="0"/>
              <a:t>th</a:t>
            </a:r>
            <a:r>
              <a:rPr lang="en-GB" dirty="0"/>
              <a:t> 1968, the day of the feast of Our Lady of Fatima. He was named Thaddeus </a:t>
            </a:r>
            <a:r>
              <a:rPr lang="en-GB" dirty="0" err="1"/>
              <a:t>Sarathjeevan</a:t>
            </a:r>
            <a:r>
              <a:rPr lang="en-GB" dirty="0"/>
              <a:t> and he was called “Sara”.  He was a chubby and cheerful baby.  He was very active. Even in small age, he climbed the coconut trees and other trees. </a:t>
            </a:r>
            <a:endParaRPr lang="en-US" dirty="0"/>
          </a:p>
          <a:p>
            <a:r>
              <a:rPr lang="en-GB" dirty="0"/>
              <a:t>During the tsunami tidal waves in the year 2004, December 26</a:t>
            </a:r>
            <a:r>
              <a:rPr lang="en-GB" baseline="30000" dirty="0"/>
              <a:t>th</a:t>
            </a:r>
            <a:r>
              <a:rPr lang="en-GB" dirty="0"/>
              <a:t>, he was miraculously saved from the Tsunami Tidal waves which hit </a:t>
            </a:r>
            <a:r>
              <a:rPr lang="en-GB" dirty="0" err="1"/>
              <a:t>Mullaithivu</a:t>
            </a:r>
            <a:r>
              <a:rPr lang="en-GB" dirty="0"/>
              <a:t>. His parish house and the Church were completely washed away. This is another occasion in which God saved him. </a:t>
            </a:r>
          </a:p>
        </p:txBody>
      </p:sp>
    </p:spTree>
    <p:extLst>
      <p:ext uri="{BB962C8B-B14F-4D97-AF65-F5344CB8AC3E}">
        <p14:creationId xmlns:p14="http://schemas.microsoft.com/office/powerpoint/2010/main" val="339479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99" y="5031029"/>
            <a:ext cx="8534400" cy="1507067"/>
          </a:xfrm>
        </p:spPr>
        <p:txBody>
          <a:bodyPr/>
          <a:lstStyle/>
          <a:p>
            <a:r>
              <a:rPr lang="en-US" dirty="0"/>
              <a:t>Memorial statues</a:t>
            </a:r>
            <a:endParaRPr lang="en-GB" dirty="0"/>
          </a:p>
        </p:txBody>
      </p:sp>
      <p:sp>
        <p:nvSpPr>
          <p:cNvPr id="3" name="Content Placeholder 2"/>
          <p:cNvSpPr>
            <a:spLocks noGrp="1"/>
          </p:cNvSpPr>
          <p:nvPr>
            <p:ph idx="1"/>
          </p:nvPr>
        </p:nvSpPr>
        <p:spPr>
          <a:xfrm>
            <a:off x="527694" y="0"/>
            <a:ext cx="8534400" cy="3615267"/>
          </a:xfrm>
        </p:spPr>
        <p:txBody>
          <a:bodyPr/>
          <a:lstStyle/>
          <a:p>
            <a:r>
              <a:rPr lang="en-US" dirty="0"/>
              <a:t>Memorial statues were built at Fatima’s Church, </a:t>
            </a:r>
            <a:r>
              <a:rPr lang="en-US" dirty="0" err="1"/>
              <a:t>Uruthirapuram</a:t>
            </a:r>
            <a:r>
              <a:rPr lang="en-US" dirty="0"/>
              <a:t>, (</a:t>
            </a:r>
            <a:r>
              <a:rPr lang="en-US" dirty="0" err="1"/>
              <a:t>Kilinochchi</a:t>
            </a:r>
            <a:r>
              <a:rPr lang="en-US" dirty="0"/>
              <a:t> </a:t>
            </a:r>
            <a:r>
              <a:rPr lang="en-US" dirty="0" err="1"/>
              <a:t>Distirict</a:t>
            </a:r>
            <a:r>
              <a:rPr lang="en-US" dirty="0"/>
              <a:t> in SL) premises in remembrance of </a:t>
            </a:r>
            <a:r>
              <a:rPr lang="en-US" dirty="0" err="1"/>
              <a:t>Fr.Sarathjeevan</a:t>
            </a:r>
            <a:r>
              <a:rPr lang="en-US" dirty="0"/>
              <a:t> and the other people who died in the war.  This was opened on the first anniversary day of </a:t>
            </a:r>
            <a:r>
              <a:rPr lang="en-US" dirty="0" err="1"/>
              <a:t>Fr.Sara</a:t>
            </a:r>
            <a:r>
              <a:rPr lang="en-US" dirty="0"/>
              <a:t>, 18</a:t>
            </a:r>
            <a:r>
              <a:rPr lang="en-US" baseline="30000" dirty="0"/>
              <a:t>th</a:t>
            </a:r>
            <a:r>
              <a:rPr lang="en-US" dirty="0"/>
              <a:t> of May 2010, with the effort of the priests of his batch. These are the 1</a:t>
            </a:r>
            <a:r>
              <a:rPr lang="en-US" baseline="30000" dirty="0"/>
              <a:t>st</a:t>
            </a:r>
            <a:r>
              <a:rPr lang="en-US" dirty="0"/>
              <a:t> monuments </a:t>
            </a:r>
            <a:r>
              <a:rPr lang="en-US" dirty="0" err="1"/>
              <a:t>eracted</a:t>
            </a:r>
            <a:r>
              <a:rPr lang="en-US" dirty="0"/>
              <a:t> for war victims in the North, SL.</a:t>
            </a:r>
            <a:endParaRPr lang="en-GB" dirty="0"/>
          </a:p>
          <a:p>
            <a:r>
              <a:rPr lang="en-US" dirty="0"/>
              <a:t> </a:t>
            </a:r>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44" y="2743020"/>
            <a:ext cx="2808632" cy="21064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3899" y="378941"/>
            <a:ext cx="2054311" cy="27390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080" y="2305903"/>
            <a:ext cx="4645874" cy="3096039"/>
          </a:xfrm>
          <a:prstGeom prst="rect">
            <a:avLst/>
          </a:prstGeom>
        </p:spPr>
      </p:pic>
    </p:spTree>
    <p:extLst>
      <p:ext uri="{BB962C8B-B14F-4D97-AF65-F5344CB8AC3E}">
        <p14:creationId xmlns:p14="http://schemas.microsoft.com/office/powerpoint/2010/main" val="361959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113408"/>
            <a:ext cx="8534400" cy="1507067"/>
          </a:xfrm>
        </p:spPr>
        <p:txBody>
          <a:bodyPr/>
          <a:lstStyle/>
          <a:p>
            <a:r>
              <a:rPr lang="en-US" dirty="0"/>
              <a:t>‘</a:t>
            </a:r>
            <a:r>
              <a:rPr lang="en-US" dirty="0" err="1"/>
              <a:t>Jeeva</a:t>
            </a:r>
            <a:r>
              <a:rPr lang="en-US" dirty="0"/>
              <a:t> </a:t>
            </a:r>
            <a:r>
              <a:rPr lang="en-US" dirty="0" err="1"/>
              <a:t>sadchi</a:t>
            </a:r>
            <a:r>
              <a:rPr lang="en-US" dirty="0"/>
              <a:t>’</a:t>
            </a:r>
            <a:endParaRPr lang="en-GB" dirty="0"/>
          </a:p>
        </p:txBody>
      </p:sp>
      <p:sp>
        <p:nvSpPr>
          <p:cNvPr id="3" name="Content Placeholder 2"/>
          <p:cNvSpPr>
            <a:spLocks noGrp="1"/>
          </p:cNvSpPr>
          <p:nvPr>
            <p:ph idx="1"/>
          </p:nvPr>
        </p:nvSpPr>
        <p:spPr>
          <a:xfrm>
            <a:off x="239840" y="685800"/>
            <a:ext cx="8978772" cy="4611130"/>
          </a:xfrm>
        </p:spPr>
        <p:txBody>
          <a:bodyPr>
            <a:normAutofit fontScale="70000" lnSpcReduction="20000"/>
          </a:bodyPr>
          <a:lstStyle/>
          <a:p>
            <a:r>
              <a:rPr lang="en-US" dirty="0"/>
              <a:t>One of the persons who were displaced with </a:t>
            </a:r>
            <a:r>
              <a:rPr lang="en-US" dirty="0" err="1"/>
              <a:t>Fr.Sara</a:t>
            </a:r>
            <a:r>
              <a:rPr lang="en-US" dirty="0"/>
              <a:t> from </a:t>
            </a:r>
            <a:r>
              <a:rPr lang="en-US" dirty="0" err="1"/>
              <a:t>Uruthirapuram</a:t>
            </a:r>
            <a:r>
              <a:rPr lang="en-US" dirty="0"/>
              <a:t> narrated this event: While they were moving from one place to another, </a:t>
            </a:r>
            <a:r>
              <a:rPr lang="en-US" dirty="0" err="1"/>
              <a:t>Fr.Sara</a:t>
            </a:r>
            <a:r>
              <a:rPr lang="en-US" dirty="0"/>
              <a:t> came and told them to throw the container of petrol which was in the tractor, but they forgot. </a:t>
            </a:r>
            <a:r>
              <a:rPr lang="en-US" dirty="0" err="1"/>
              <a:t>Fr.Sara</a:t>
            </a:r>
            <a:r>
              <a:rPr lang="en-US" dirty="0"/>
              <a:t> again came behind them running and asked them whether it was thrown away, and at once they took it and threw it.  When it fell on the ground, and in another second, there was a shell that fell on that container and it blasted and a huge fire erupted.  They felt that they were saved by </a:t>
            </a:r>
            <a:r>
              <a:rPr lang="en-US" dirty="0" err="1"/>
              <a:t>F.Sara’s</a:t>
            </a:r>
            <a:r>
              <a:rPr lang="en-US" dirty="0"/>
              <a:t> instruction.</a:t>
            </a:r>
            <a:endParaRPr lang="en-GB" dirty="0"/>
          </a:p>
          <a:p>
            <a:endParaRPr lang="en-US" dirty="0"/>
          </a:p>
          <a:p>
            <a:r>
              <a:rPr lang="en-US" dirty="0"/>
              <a:t>In </a:t>
            </a:r>
            <a:r>
              <a:rPr lang="en-US" dirty="0" err="1"/>
              <a:t>Mullivaikal</a:t>
            </a:r>
            <a:r>
              <a:rPr lang="en-US" dirty="0"/>
              <a:t>, there was another occasion. Shells were falling all over the places and a shell hit a wall and it collapsed.  They were all trying to move away. But, </a:t>
            </a:r>
            <a:r>
              <a:rPr lang="en-US" dirty="0" err="1"/>
              <a:t>Fr.Sara</a:t>
            </a:r>
            <a:r>
              <a:rPr lang="en-US" dirty="0"/>
              <a:t> was insisting to clear the broken wall. When the people cleared the debris of the wall, they found a few children there. They were alive and were rescued. </a:t>
            </a:r>
          </a:p>
          <a:p>
            <a:r>
              <a:rPr lang="en-US" dirty="0"/>
              <a:t>Many of the persons whom I met and who were with </a:t>
            </a:r>
            <a:r>
              <a:rPr lang="en-US" dirty="0" err="1"/>
              <a:t>Fr.Sara</a:t>
            </a:r>
            <a:r>
              <a:rPr lang="en-US" dirty="0"/>
              <a:t>, said that, it was because of </a:t>
            </a:r>
            <a:r>
              <a:rPr lang="en-US" dirty="0" err="1"/>
              <a:t>Fr.Sara</a:t>
            </a:r>
            <a:r>
              <a:rPr lang="en-US" dirty="0"/>
              <a:t> that they had meals.  They said that </a:t>
            </a:r>
            <a:r>
              <a:rPr lang="en-US" dirty="0" err="1"/>
              <a:t>Fr.Sara</a:t>
            </a:r>
            <a:r>
              <a:rPr lang="en-US" dirty="0"/>
              <a:t> would request them to pray ‘to get food’ when he went out to find food for the children, the priests and the others with them. Every time he came back with food.  He was standing on the queue with the other people to get food for the people who were with him.  There was scarcity of food and was very expensive. But </a:t>
            </a:r>
            <a:r>
              <a:rPr lang="en-US" dirty="0" err="1"/>
              <a:t>Fr.Sara</a:t>
            </a:r>
            <a:r>
              <a:rPr lang="en-US" dirty="0"/>
              <a:t> found food with the help of his prayers and trust he had on God.  Fr. Sara had his meal only after everyone with him ate, and ask </a:t>
            </a:r>
            <a:r>
              <a:rPr lang="en-US" dirty="0" err="1"/>
              <a:t>Tharsan</a:t>
            </a:r>
            <a:r>
              <a:rPr lang="en-US" dirty="0"/>
              <a:t>, ‘is that all ate and he ate the leftover.  He once told me over the </a:t>
            </a:r>
            <a:r>
              <a:rPr lang="en-US" dirty="0" err="1"/>
              <a:t>Satalite</a:t>
            </a:r>
            <a:r>
              <a:rPr lang="en-US" dirty="0"/>
              <a:t> phone ‘</a:t>
            </a:r>
            <a:r>
              <a:rPr lang="en-US" dirty="0" err="1"/>
              <a:t>acca</a:t>
            </a:r>
            <a:r>
              <a:rPr lang="en-US" dirty="0"/>
              <a:t> I lost 10 pounds’ and I replied ‘ok that is good’; I did not know the real situation that was going on there.  The Father in charge of the Jesuit Refugee Services (JRS) also sent money to him to help the people who were with him.  </a:t>
            </a:r>
            <a:r>
              <a:rPr lang="en-US" dirty="0" err="1"/>
              <a:t>Fr</a:t>
            </a:r>
            <a:r>
              <a:rPr lang="en-US" dirty="0"/>
              <a:t> Sara loved very much the people of </a:t>
            </a:r>
            <a:r>
              <a:rPr lang="en-US" dirty="0" err="1"/>
              <a:t>Vanni</a:t>
            </a:r>
            <a:r>
              <a:rPr lang="en-US" dirty="0"/>
              <a:t>.  They were the people, he treasured in his mind and heart.</a:t>
            </a:r>
            <a:endParaRPr lang="en-GB" dirty="0"/>
          </a:p>
          <a:p>
            <a:endParaRPr lang="en-US"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886" y="4705866"/>
            <a:ext cx="2837946" cy="19371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1375719"/>
            <a:ext cx="3499177" cy="2762508"/>
          </a:xfrm>
          <a:prstGeom prst="rect">
            <a:avLst/>
          </a:prstGeom>
        </p:spPr>
      </p:pic>
    </p:spTree>
    <p:extLst>
      <p:ext uri="{BB962C8B-B14F-4D97-AF65-F5344CB8AC3E}">
        <p14:creationId xmlns:p14="http://schemas.microsoft.com/office/powerpoint/2010/main" val="1913872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jeeva</a:t>
            </a:r>
            <a:r>
              <a:rPr lang="en-US" dirty="0"/>
              <a:t> </a:t>
            </a:r>
            <a:r>
              <a:rPr lang="en-US" dirty="0" err="1"/>
              <a:t>sadchi</a:t>
            </a:r>
            <a:r>
              <a:rPr lang="en-US" dirty="0"/>
              <a:t>’</a:t>
            </a:r>
            <a:endParaRPr lang="en-GB" dirty="0"/>
          </a:p>
        </p:txBody>
      </p:sp>
      <p:sp>
        <p:nvSpPr>
          <p:cNvPr id="3" name="Content Placeholder 2"/>
          <p:cNvSpPr>
            <a:spLocks noGrp="1"/>
          </p:cNvSpPr>
          <p:nvPr>
            <p:ph idx="1"/>
          </p:nvPr>
        </p:nvSpPr>
        <p:spPr>
          <a:xfrm>
            <a:off x="684211" y="685800"/>
            <a:ext cx="8706923" cy="3615267"/>
          </a:xfrm>
        </p:spPr>
        <p:txBody>
          <a:bodyPr>
            <a:normAutofit fontScale="70000" lnSpcReduction="20000"/>
          </a:bodyPr>
          <a:lstStyle/>
          <a:p>
            <a:r>
              <a:rPr lang="en-GB" dirty="0"/>
              <a:t>Once when he was talking to me on the phone, he asked me “</a:t>
            </a:r>
            <a:r>
              <a:rPr lang="en-GB" dirty="0" err="1"/>
              <a:t>Acca</a:t>
            </a:r>
            <a:r>
              <a:rPr lang="en-GB" dirty="0"/>
              <a:t> did you ask the Bishop to request me to come out?” I answered “no I did not”. He said “</a:t>
            </a:r>
            <a:r>
              <a:rPr lang="en-GB" dirty="0" err="1"/>
              <a:t>Acca</a:t>
            </a:r>
            <a:r>
              <a:rPr lang="en-GB" dirty="0"/>
              <a:t> do not ask for any favour. I will come out with the people. Until then I will be with them”. That was his very firm reply. I said to him, “your wish is my wish”. </a:t>
            </a:r>
            <a:endParaRPr lang="en-US" dirty="0"/>
          </a:p>
          <a:p>
            <a:r>
              <a:rPr lang="en-GB" dirty="0"/>
              <a:t>He was satisfied.  I did not insist that he should come out, leaving the people behind.  I feel very sad, on one hand, that he did not come out, but, on the other hand, admire his courage to stay in </a:t>
            </a:r>
            <a:r>
              <a:rPr lang="en-GB" dirty="0" err="1"/>
              <a:t>Vanni</a:t>
            </a:r>
            <a:r>
              <a:rPr lang="en-GB" dirty="0"/>
              <a:t> amidst heavy shelling, bombings and shootings for the sake of his people.  God gave him strength and wisdom to make that decision.</a:t>
            </a:r>
            <a:endParaRPr lang="en-US" dirty="0"/>
          </a:p>
          <a:p>
            <a:r>
              <a:rPr lang="en-US" dirty="0"/>
              <a:t>Revd. Fr. Kamal </a:t>
            </a:r>
            <a:r>
              <a:rPr lang="en-US" dirty="0" err="1"/>
              <a:t>Antrady</a:t>
            </a:r>
            <a:r>
              <a:rPr lang="en-US" dirty="0"/>
              <a:t>, the priest in-charge for Jesuit Refugee Service (JRS) that time, met me at home, during the funeral days of Fr. Sara and told me that </a:t>
            </a:r>
            <a:r>
              <a:rPr lang="en-US" dirty="0" err="1"/>
              <a:t>Fr.Sara</a:t>
            </a:r>
            <a:r>
              <a:rPr lang="en-US" dirty="0"/>
              <a:t> carried all the JRS account books. He received them all safely.  It was a big traveling bag and heavy. He wondered how Sara carried all the heavy books with him.  Fr. Sara was a very sincere person. He writes the accounts every day. </a:t>
            </a:r>
          </a:p>
          <a:p>
            <a:r>
              <a:rPr lang="en-US" dirty="0"/>
              <a:t>Fr. Sara was the First Priest </a:t>
            </a:r>
            <a:r>
              <a:rPr lang="en-US" dirty="0" err="1"/>
              <a:t>Crimated</a:t>
            </a:r>
            <a:r>
              <a:rPr lang="en-US" dirty="0"/>
              <a:t> in Sri Lanka,  We could not bring his body to Jaffna, therefor it was brought to </a:t>
            </a:r>
            <a:r>
              <a:rPr lang="en-US" dirty="0" err="1"/>
              <a:t>Vavuniya</a:t>
            </a:r>
            <a:r>
              <a:rPr lang="en-US" dirty="0"/>
              <a:t>, - Colombo and cremated on 26</a:t>
            </a:r>
            <a:r>
              <a:rPr lang="en-US" baseline="30000" dirty="0"/>
              <a:t>th</a:t>
            </a:r>
            <a:r>
              <a:rPr lang="en-US" dirty="0"/>
              <a:t> of May 2009.  His Ashes were brought to Jaffna by flight (no land root due to war) and buried on 30</a:t>
            </a:r>
            <a:r>
              <a:rPr lang="en-US" baseline="30000" dirty="0"/>
              <a:t>th</a:t>
            </a:r>
            <a:r>
              <a:rPr lang="en-US" dirty="0"/>
              <a:t> of May 2009.</a:t>
            </a:r>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851" y="4069491"/>
            <a:ext cx="3994915" cy="26350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134" y="156519"/>
            <a:ext cx="2696518" cy="20223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134" y="2331702"/>
            <a:ext cx="2578788" cy="1737789"/>
          </a:xfrm>
          <a:prstGeom prst="rect">
            <a:avLst/>
          </a:prstGeom>
        </p:spPr>
      </p:pic>
    </p:spTree>
    <p:extLst>
      <p:ext uri="{BB962C8B-B14F-4D97-AF65-F5344CB8AC3E}">
        <p14:creationId xmlns:p14="http://schemas.microsoft.com/office/powerpoint/2010/main" val="3087780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a:t>
            </a:r>
            <a:r>
              <a:rPr lang="en-US" baseline="30000" dirty="0"/>
              <a:t>st</a:t>
            </a:r>
            <a:r>
              <a:rPr lang="en-US" dirty="0"/>
              <a:t> priest cremated in </a:t>
            </a:r>
            <a:r>
              <a:rPr lang="en-US" dirty="0" err="1"/>
              <a:t>sl</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947" y="233402"/>
            <a:ext cx="3836732" cy="25925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199" y="1994708"/>
            <a:ext cx="4151005" cy="27379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865" y="514863"/>
            <a:ext cx="2545491" cy="19091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1740" y="2678721"/>
            <a:ext cx="2710616" cy="1808611"/>
          </a:xfrm>
          <a:prstGeom prst="rect">
            <a:avLst/>
          </a:prstGeom>
        </p:spPr>
      </p:pic>
    </p:spTree>
    <p:extLst>
      <p:ext uri="{BB962C8B-B14F-4D97-AF65-F5344CB8AC3E}">
        <p14:creationId xmlns:p14="http://schemas.microsoft.com/office/powerpoint/2010/main" val="387318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8" y="5350933"/>
            <a:ext cx="8534400" cy="1507067"/>
          </a:xfrm>
        </p:spPr>
        <p:txBody>
          <a:bodyPr/>
          <a:lstStyle/>
          <a:p>
            <a:r>
              <a:rPr lang="en-US" dirty="0"/>
              <a:t>Fr. </a:t>
            </a:r>
            <a:r>
              <a:rPr lang="en-US" dirty="0" err="1"/>
              <a:t>Sarathjeevan</a:t>
            </a:r>
            <a:r>
              <a:rPr lang="en-US" dirty="0"/>
              <a:t> foundation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32" y="145612"/>
            <a:ext cx="4495963" cy="12236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653" y="258965"/>
            <a:ext cx="2162432" cy="1621824"/>
          </a:xfrm>
          <a:prstGeom prst="rect">
            <a:avLst/>
          </a:prstGeom>
        </p:spPr>
      </p:pic>
      <p:sp>
        <p:nvSpPr>
          <p:cNvPr id="7" name="Title 1"/>
          <p:cNvSpPr txBox="1">
            <a:spLocks/>
          </p:cNvSpPr>
          <p:nvPr/>
        </p:nvSpPr>
        <p:spPr>
          <a:xfrm>
            <a:off x="86498" y="1420341"/>
            <a:ext cx="8534400" cy="190774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solidFill>
                  <a:schemeClr val="accent5">
                    <a:lumMod val="50000"/>
                  </a:schemeClr>
                </a:solidFill>
              </a:rPr>
              <a:t>Monthly Educational assistance – </a:t>
            </a:r>
            <a:r>
              <a:rPr lang="en-US" sz="1400" dirty="0">
                <a:solidFill>
                  <a:schemeClr val="accent5">
                    <a:lumMod val="50000"/>
                  </a:schemeClr>
                </a:solidFill>
                <a:latin typeface="Georgia" panose="02040502050405020303" pitchFamily="18" charset="0"/>
              </a:rPr>
              <a:t>to school student &amp; 											university students</a:t>
            </a:r>
            <a:endParaRPr lang="en-US" sz="1400" dirty="0">
              <a:solidFill>
                <a:schemeClr val="accent5">
                  <a:lumMod val="50000"/>
                </a:schemeClr>
              </a:solidFill>
            </a:endParaRPr>
          </a:p>
          <a:p>
            <a:endParaRPr lang="en-US" sz="1400" dirty="0">
              <a:solidFill>
                <a:schemeClr val="accent5">
                  <a:lumMod val="50000"/>
                </a:schemeClr>
              </a:solidFill>
            </a:endParaRPr>
          </a:p>
          <a:p>
            <a:r>
              <a:rPr lang="en-US" sz="1400" dirty="0">
                <a:solidFill>
                  <a:schemeClr val="accent5">
                    <a:lumMod val="50000"/>
                  </a:schemeClr>
                </a:solidFill>
              </a:rPr>
              <a:t>Livelihood assistance</a:t>
            </a:r>
          </a:p>
          <a:p>
            <a:endParaRPr lang="en-US" sz="1400" dirty="0">
              <a:solidFill>
                <a:schemeClr val="accent5">
                  <a:lumMod val="50000"/>
                </a:schemeClr>
              </a:solidFill>
            </a:endParaRPr>
          </a:p>
          <a:p>
            <a:r>
              <a:rPr lang="en-US" sz="1400" dirty="0">
                <a:solidFill>
                  <a:schemeClr val="accent5">
                    <a:lumMod val="50000"/>
                  </a:schemeClr>
                </a:solidFill>
              </a:rPr>
              <a:t>Medical assistance</a:t>
            </a:r>
          </a:p>
          <a:p>
            <a:endParaRPr lang="en-US" sz="1400" dirty="0">
              <a:solidFill>
                <a:schemeClr val="accent5">
                  <a:lumMod val="50000"/>
                </a:schemeClr>
              </a:solidFill>
            </a:endParaRPr>
          </a:p>
          <a:p>
            <a:r>
              <a:rPr lang="en-US" sz="1400" dirty="0">
                <a:solidFill>
                  <a:schemeClr val="accent5">
                    <a:lumMod val="50000"/>
                  </a:schemeClr>
                </a:solidFill>
              </a:rPr>
              <a:t>Other supports according to the requests received</a:t>
            </a:r>
            <a:endParaRPr lang="en-GB" sz="1400" dirty="0">
              <a:solidFill>
                <a:schemeClr val="accent5">
                  <a:lumMod val="50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071" y="1905756"/>
            <a:ext cx="2753837" cy="183130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33" y="3484605"/>
            <a:ext cx="1977081" cy="14828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5360" y="3711603"/>
            <a:ext cx="2409721" cy="18072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2801" y="307063"/>
            <a:ext cx="1418591" cy="213356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3152" y="4275016"/>
            <a:ext cx="850556" cy="1121789"/>
          </a:xfrm>
          <a:prstGeom prst="rect">
            <a:avLst/>
          </a:prstGeom>
        </p:spPr>
      </p:pic>
      <p:sp>
        <p:nvSpPr>
          <p:cNvPr id="14" name="Title 1"/>
          <p:cNvSpPr txBox="1">
            <a:spLocks/>
          </p:cNvSpPr>
          <p:nvPr/>
        </p:nvSpPr>
        <p:spPr>
          <a:xfrm>
            <a:off x="8187381" y="2611157"/>
            <a:ext cx="3429001" cy="146708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a:solidFill>
                  <a:schemeClr val="accent5">
                    <a:lumMod val="50000"/>
                  </a:schemeClr>
                </a:solidFill>
              </a:rPr>
              <a:t>5 member committee:</a:t>
            </a:r>
          </a:p>
          <a:p>
            <a:r>
              <a:rPr lang="en-US" sz="1200" dirty="0">
                <a:solidFill>
                  <a:schemeClr val="accent5">
                    <a:lumMod val="50000"/>
                  </a:schemeClr>
                </a:solidFill>
              </a:rPr>
              <a:t>Fr. C. G. </a:t>
            </a:r>
            <a:r>
              <a:rPr lang="en-US" sz="1200" dirty="0" err="1">
                <a:solidFill>
                  <a:schemeClr val="accent5">
                    <a:lumMod val="50000"/>
                  </a:schemeClr>
                </a:solidFill>
              </a:rPr>
              <a:t>jeyakumar</a:t>
            </a:r>
            <a:r>
              <a:rPr lang="en-US" sz="1200" dirty="0">
                <a:solidFill>
                  <a:schemeClr val="accent5">
                    <a:lumMod val="50000"/>
                  </a:schemeClr>
                </a:solidFill>
              </a:rPr>
              <a:t>, Director</a:t>
            </a:r>
          </a:p>
          <a:p>
            <a:r>
              <a:rPr lang="en-US" sz="1200" dirty="0">
                <a:solidFill>
                  <a:schemeClr val="accent5">
                    <a:lumMod val="50000"/>
                  </a:schemeClr>
                </a:solidFill>
              </a:rPr>
              <a:t>Miss. </a:t>
            </a:r>
            <a:r>
              <a:rPr lang="en-US" sz="1200" dirty="0" err="1">
                <a:solidFill>
                  <a:schemeClr val="accent5">
                    <a:lumMod val="50000"/>
                  </a:schemeClr>
                </a:solidFill>
              </a:rPr>
              <a:t>Nithila</a:t>
            </a:r>
            <a:r>
              <a:rPr lang="en-US" sz="1200" dirty="0">
                <a:solidFill>
                  <a:schemeClr val="accent5">
                    <a:lumMod val="50000"/>
                  </a:schemeClr>
                </a:solidFill>
              </a:rPr>
              <a:t> </a:t>
            </a:r>
            <a:r>
              <a:rPr lang="en-US" sz="1200" dirty="0" err="1">
                <a:solidFill>
                  <a:schemeClr val="accent5">
                    <a:lumMod val="50000"/>
                  </a:schemeClr>
                </a:solidFill>
              </a:rPr>
              <a:t>Mariampillai</a:t>
            </a:r>
            <a:r>
              <a:rPr lang="en-US" sz="1200" dirty="0">
                <a:solidFill>
                  <a:schemeClr val="accent5">
                    <a:lumMod val="50000"/>
                  </a:schemeClr>
                </a:solidFill>
              </a:rPr>
              <a:t> – secretary</a:t>
            </a:r>
          </a:p>
          <a:p>
            <a:r>
              <a:rPr lang="en-US" sz="1200" dirty="0">
                <a:solidFill>
                  <a:schemeClr val="accent5">
                    <a:lumMod val="50000"/>
                  </a:schemeClr>
                </a:solidFill>
              </a:rPr>
              <a:t>Fr. S. </a:t>
            </a:r>
            <a:r>
              <a:rPr lang="en-US" sz="1200" dirty="0" err="1">
                <a:solidFill>
                  <a:schemeClr val="accent5">
                    <a:lumMod val="50000"/>
                  </a:schemeClr>
                </a:solidFill>
              </a:rPr>
              <a:t>jude</a:t>
            </a:r>
            <a:r>
              <a:rPr lang="en-US" sz="1200" dirty="0">
                <a:solidFill>
                  <a:schemeClr val="accent5">
                    <a:lumMod val="50000"/>
                  </a:schemeClr>
                </a:solidFill>
              </a:rPr>
              <a:t> </a:t>
            </a:r>
            <a:r>
              <a:rPr lang="en-US" sz="1200" dirty="0" err="1">
                <a:solidFill>
                  <a:schemeClr val="accent5">
                    <a:lumMod val="50000"/>
                  </a:schemeClr>
                </a:solidFill>
              </a:rPr>
              <a:t>amalathas</a:t>
            </a:r>
            <a:r>
              <a:rPr lang="en-US" sz="1200" dirty="0">
                <a:solidFill>
                  <a:schemeClr val="accent5">
                    <a:lumMod val="50000"/>
                  </a:schemeClr>
                </a:solidFill>
              </a:rPr>
              <a:t> – treasurer</a:t>
            </a:r>
          </a:p>
          <a:p>
            <a:r>
              <a:rPr lang="en-US" sz="1200" dirty="0">
                <a:solidFill>
                  <a:schemeClr val="accent5">
                    <a:lumMod val="50000"/>
                  </a:schemeClr>
                </a:solidFill>
              </a:rPr>
              <a:t>Fr. T. j. </a:t>
            </a:r>
            <a:r>
              <a:rPr lang="en-US" sz="1200" dirty="0" err="1">
                <a:solidFill>
                  <a:schemeClr val="accent5">
                    <a:lumMod val="50000"/>
                  </a:schemeClr>
                </a:solidFill>
              </a:rPr>
              <a:t>kirupaharan</a:t>
            </a:r>
            <a:r>
              <a:rPr lang="en-US" sz="1200" dirty="0">
                <a:solidFill>
                  <a:schemeClr val="accent5">
                    <a:lumMod val="50000"/>
                  </a:schemeClr>
                </a:solidFill>
              </a:rPr>
              <a:t> </a:t>
            </a:r>
          </a:p>
          <a:p>
            <a:r>
              <a:rPr lang="en-US" sz="1200" dirty="0">
                <a:solidFill>
                  <a:schemeClr val="accent5">
                    <a:lumMod val="50000"/>
                  </a:schemeClr>
                </a:solidFill>
              </a:rPr>
              <a:t>Miss. </a:t>
            </a:r>
            <a:r>
              <a:rPr lang="en-US" sz="1200" dirty="0" err="1">
                <a:solidFill>
                  <a:schemeClr val="accent5">
                    <a:lumMod val="50000"/>
                  </a:schemeClr>
                </a:solidFill>
              </a:rPr>
              <a:t>Nicoleen</a:t>
            </a:r>
            <a:r>
              <a:rPr lang="en-US" sz="1200" dirty="0">
                <a:solidFill>
                  <a:schemeClr val="accent5">
                    <a:lumMod val="50000"/>
                  </a:schemeClr>
                </a:solidFill>
              </a:rPr>
              <a:t> </a:t>
            </a:r>
            <a:r>
              <a:rPr lang="en-US" sz="1200" dirty="0" err="1">
                <a:solidFill>
                  <a:schemeClr val="accent5">
                    <a:lumMod val="50000"/>
                  </a:schemeClr>
                </a:solidFill>
              </a:rPr>
              <a:t>saminathan</a:t>
            </a:r>
            <a:endParaRPr lang="en-GB" sz="1200" dirty="0">
              <a:solidFill>
                <a:schemeClr val="accent5">
                  <a:lumMod val="50000"/>
                </a:schemeClr>
              </a:solidFill>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2910" y="4309774"/>
            <a:ext cx="917737" cy="11430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0898" y="4208393"/>
            <a:ext cx="903673" cy="124392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4859" y="4208393"/>
            <a:ext cx="833180" cy="1217725"/>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5883" y="4291226"/>
            <a:ext cx="814396" cy="1170795"/>
          </a:xfrm>
          <a:prstGeom prst="rect">
            <a:avLst/>
          </a:prstGeom>
        </p:spPr>
      </p:pic>
    </p:spTree>
    <p:extLst>
      <p:ext uri="{BB962C8B-B14F-4D97-AF65-F5344CB8AC3E}">
        <p14:creationId xmlns:p14="http://schemas.microsoft.com/office/powerpoint/2010/main" val="36390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91" y="4485040"/>
            <a:ext cx="8534400" cy="1507067"/>
          </a:xfrm>
        </p:spPr>
        <p:txBody>
          <a:bodyPr/>
          <a:lstStyle/>
          <a:p>
            <a:r>
              <a:rPr lang="en-US" dirty="0"/>
              <a:t>Queen of peace church</a:t>
            </a:r>
            <a:endParaRPr lang="en-GB" dirty="0"/>
          </a:p>
        </p:txBody>
      </p:sp>
      <p:sp>
        <p:nvSpPr>
          <p:cNvPr id="3" name="Content Placeholder 2"/>
          <p:cNvSpPr>
            <a:spLocks noGrp="1"/>
          </p:cNvSpPr>
          <p:nvPr>
            <p:ph idx="1"/>
          </p:nvPr>
        </p:nvSpPr>
        <p:spPr>
          <a:xfrm>
            <a:off x="156991" y="67962"/>
            <a:ext cx="7973755" cy="3615267"/>
          </a:xfrm>
        </p:spPr>
        <p:txBody>
          <a:bodyPr/>
          <a:lstStyle/>
          <a:p>
            <a:r>
              <a:rPr lang="en-US" dirty="0"/>
              <a:t>The last church late Fr. M. T. </a:t>
            </a:r>
            <a:r>
              <a:rPr lang="en-US" dirty="0" err="1"/>
              <a:t>Sarathjeevan</a:t>
            </a:r>
            <a:r>
              <a:rPr lang="en-US" dirty="0"/>
              <a:t> built in </a:t>
            </a:r>
            <a:r>
              <a:rPr lang="en-US" dirty="0" err="1"/>
              <a:t>Selvanagar</a:t>
            </a:r>
            <a:r>
              <a:rPr lang="en-US" dirty="0"/>
              <a:t>, </a:t>
            </a:r>
            <a:r>
              <a:rPr lang="en-US" dirty="0" err="1"/>
              <a:t>Kilinochchi</a:t>
            </a:r>
            <a:r>
              <a:rPr lang="en-US" dirty="0"/>
              <a:t> District.</a:t>
            </a:r>
          </a:p>
          <a:p>
            <a:r>
              <a:rPr lang="en-US" dirty="0"/>
              <a:t>It was established on 06-08-2008 before vacating Our Lady of Fatima Church, </a:t>
            </a:r>
            <a:r>
              <a:rPr lang="en-US" dirty="0" err="1"/>
              <a:t>Uruthirapuram</a:t>
            </a:r>
            <a:r>
              <a:rPr lang="en-US" dirty="0"/>
              <a:t> on 03-10-2008 due to war.</a:t>
            </a:r>
          </a:p>
          <a:p>
            <a:r>
              <a:rPr lang="en-US" dirty="0"/>
              <a:t>The stature was unaffected by war, it was kept for safekeeping at </a:t>
            </a:r>
            <a:r>
              <a:rPr lang="en-US" dirty="0" err="1"/>
              <a:t>Vaddakachchi</a:t>
            </a:r>
            <a:r>
              <a:rPr lang="en-US" dirty="0"/>
              <a:t>, Revd. Fr. A. J. </a:t>
            </a:r>
            <a:r>
              <a:rPr lang="en-US" dirty="0" err="1"/>
              <a:t>Yavis</a:t>
            </a:r>
            <a:r>
              <a:rPr lang="en-US" dirty="0"/>
              <a:t> brought it back in 2010 after resettlement was allowed.</a:t>
            </a:r>
          </a:p>
          <a:p>
            <a:r>
              <a:rPr lang="en-US" dirty="0"/>
              <a:t>Feast of Queen of Peace is celebrated on August 22nd</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182" y="294274"/>
            <a:ext cx="2246761" cy="3174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995" y="1367932"/>
            <a:ext cx="1335127" cy="37395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810" y="3115498"/>
            <a:ext cx="1277936" cy="3579341"/>
          </a:xfrm>
          <a:prstGeom prst="rect">
            <a:avLst/>
          </a:prstGeom>
        </p:spPr>
      </p:pic>
    </p:spTree>
    <p:extLst>
      <p:ext uri="{BB962C8B-B14F-4D97-AF65-F5344CB8AC3E}">
        <p14:creationId xmlns:p14="http://schemas.microsoft.com/office/powerpoint/2010/main" val="190004385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184</TotalTime>
  <Words>2083</Words>
  <Application>Microsoft Office PowerPoint</Application>
  <PresentationFormat>Widescreen</PresentationFormat>
  <Paragraphs>146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Century Gothic</vt:lpstr>
      <vt:lpstr>Edwardian Script ITC</vt:lpstr>
      <vt:lpstr>Georgia</vt:lpstr>
      <vt:lpstr>Wingdings 3</vt:lpstr>
      <vt:lpstr>Slice</vt:lpstr>
      <vt:lpstr>THE SUN SHINES </vt:lpstr>
      <vt:lpstr>The life of fr. Sara </vt:lpstr>
      <vt:lpstr>Rev. Fr. Sarathjeevan – a Remembrance (full Article was published in ‘Jeeva Sadchy’ – Tamil &amp; English book which was released in 2017 in Jaffna, sri lanka) </vt:lpstr>
      <vt:lpstr>Memorial statues</vt:lpstr>
      <vt:lpstr>‘Jeeva sadchi’</vt:lpstr>
      <vt:lpstr>‘jeeva sadchi’</vt:lpstr>
      <vt:lpstr>The 1st priest cremated in sl</vt:lpstr>
      <vt:lpstr>Fr. Sarathjeevan foundation</vt:lpstr>
      <vt:lpstr>Queen of peace church</vt:lpstr>
      <vt:lpstr>Two Pre-schools</vt:lpstr>
      <vt:lpstr>Books released</vt:lpstr>
      <vt:lpstr>Priests, religious &amp; lay persons killed / missing since 1983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Jude Sooriyajeevan</cp:lastModifiedBy>
  <cp:revision>34</cp:revision>
  <dcterms:created xsi:type="dcterms:W3CDTF">2025-05-08T06:07:39Z</dcterms:created>
  <dcterms:modified xsi:type="dcterms:W3CDTF">2025-05-19T06:22:12Z</dcterms:modified>
</cp:coreProperties>
</file>